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7" y="15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于 晓杰" userId="05a44c1628f59806" providerId="LiveId" clId="{22DC368A-5A70-45B8-ABFC-CA4BB044197F}"/>
    <pc:docChg chg="modSld">
      <pc:chgData name="于 晓杰" userId="05a44c1628f59806" providerId="LiveId" clId="{22DC368A-5A70-45B8-ABFC-CA4BB044197F}" dt="2021-03-14T12:12:18.330" v="39" actId="20577"/>
      <pc:docMkLst>
        <pc:docMk/>
      </pc:docMkLst>
      <pc:sldChg chg="modSp mod">
        <pc:chgData name="于 晓杰" userId="05a44c1628f59806" providerId="LiveId" clId="{22DC368A-5A70-45B8-ABFC-CA4BB044197F}" dt="2021-03-14T12:12:18.330" v="39" actId="20577"/>
        <pc:sldMkLst>
          <pc:docMk/>
          <pc:sldMk cId="1661576512" sldId="280"/>
        </pc:sldMkLst>
        <pc:spChg chg="mod">
          <ac:chgData name="于 晓杰" userId="05a44c1628f59806" providerId="LiveId" clId="{22DC368A-5A70-45B8-ABFC-CA4BB044197F}" dt="2021-03-14T12:12:10.216" v="8" actId="20577"/>
          <ac:spMkLst>
            <pc:docMk/>
            <pc:sldMk cId="1661576512" sldId="280"/>
            <ac:spMk id="2" creationId="{C518BEE3-18E8-4EA2-8891-B6C59B63AC5E}"/>
          </ac:spMkLst>
        </pc:spChg>
        <pc:spChg chg="mod">
          <ac:chgData name="于 晓杰" userId="05a44c1628f59806" providerId="LiveId" clId="{22DC368A-5A70-45B8-ABFC-CA4BB044197F}" dt="2021-03-14T12:12:18.330" v="39" actId="20577"/>
          <ac:spMkLst>
            <pc:docMk/>
            <pc:sldMk cId="1661576512" sldId="280"/>
            <ac:spMk id="3" creationId="{23CF5747-47AD-4221-8659-255C70489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7C6F6-6802-4D38-9229-F0905CAB9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3E0192-8305-4DF5-B986-143F097B8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56CB8-94EF-43D2-993A-7880D03D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3ED30-E443-4469-B84D-495CC990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9E8273-508A-4DB6-A3E1-E6120A95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1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54718-A95B-4BF1-90E7-A4FFD610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5E6899-85AA-4BBE-AFE7-0B5F86989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3D5E5-7148-463F-91AE-E94987FE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5A0D4-3C54-46EB-A38D-B9E3BBF2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D9628-6054-4E13-81F9-93C8F695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8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B29F7C-3595-4463-A426-E4DBD2712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5B738A-C4D1-490C-A30F-60D76489E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A4202-B343-44B6-8B75-B2204E3D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F5006-5A45-47FF-BAC3-3D0F16B8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F7745F-CF02-4066-866A-D11D6CBD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67E90-F490-41BD-B942-DC0D8880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4E00D-DE3E-4F57-9D62-12E59274D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62C15-CC96-415B-8589-1C33B848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16ABD-8A10-479C-9B8C-B38F756B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12AA5-A72D-47DC-9AC8-A082623F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2DDC9-8845-4747-97F6-FB9F4DB1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F98BE-46A1-46B0-AB99-5B3880CE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5E265-77B7-4FE3-833B-0B51ADEF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DA2DC-9E84-4496-B6DA-3D7D1A06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DB1B6-FE31-42C6-94D4-F7C3D31D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5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3A233-9C1D-4D10-BC0A-DBC5298A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7F7FA-EF37-4182-A2C7-2D5F2E937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DBC411-A18F-45A1-9EE2-84D9B63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3B358E-F77C-494C-B0CF-3855180F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CF91FB-A047-453C-B747-A5552745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484DF6-C642-4232-9919-77B4403F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DE4C1-174D-4029-9BEE-336EDB72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056465-DB41-43A1-B2A5-8D73F9673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FDB4F1-C596-4069-9917-00D0DEDFC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E207BE-4E3C-4545-BF94-BCB11FA53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BE35C9-2363-4F3C-B081-00694232C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F55484-8319-46F8-810E-EA83C098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4A352D-97C5-4859-B470-34242ACF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DB4C0-1001-40D2-A540-587B2AD2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18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283B1-1BF9-4FBC-A33F-E35446CA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F7E8E8-A68D-4BC2-8984-D9DF4381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D9AFB7-A317-4AD0-852D-3D44BA64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8DDB2F-A707-4135-B2BD-C312BCEC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95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B9B362-1BD1-4B94-AF8C-AD38B871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33CCFC-9F37-40E7-92A9-A76CA18D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B1F8D2-9D56-45EB-8966-6857F19C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1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EE5E3-9FCB-4DD7-8B69-1A37DD65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F66BF-B43A-407F-A550-C5F7DB61C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EFF07B-96E6-47B0-862E-4DE238F9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EB7CCF-0F02-45C1-A5B4-7DD10484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CE398C-7042-4311-823E-3F345565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10EF26-20CE-4D74-8D4A-FE31C224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43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4D546-5C98-4DA0-B9E7-59783445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646D63-5AB9-47B9-8E54-EDE03DE91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49F475-1038-4F43-A386-F1C053C8F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73DFC9-BEEA-4C59-87B6-E4C523C0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26FFD5-C20F-4C7A-A81D-CE90490C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9A22C-3FBF-402A-AA05-98C18CE2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1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7FBFAD-5CEC-412F-B059-127EDB1C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9B5EC-6321-4AC6-ACA6-387946179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C7E0D-1141-46BC-9DA8-7F8E861E9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B985-0DB0-479C-8B2C-52581C1E88ED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D2CFF-3155-42B1-8FAA-C269ABBA2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79D55-0298-4A19-9CC5-F7671849E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5F97-3179-4089-99AA-2238D376CA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31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068C4-5420-402E-8A64-68B5D9F9F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PRML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B8135B-E3D5-42C4-AABE-DD0E7AC83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决策论</a:t>
            </a:r>
          </a:p>
        </p:txBody>
      </p:sp>
    </p:spTree>
    <p:extLst>
      <p:ext uri="{BB962C8B-B14F-4D97-AF65-F5344CB8AC3E}">
        <p14:creationId xmlns:p14="http://schemas.microsoft.com/office/powerpoint/2010/main" val="405535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070DB-CF5A-4B1D-95EB-C6B20040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最优解是使损失函数最⼩的解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21E2782-AD8B-46C1-BDC0-5CCACCD6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151" y="1872159"/>
            <a:ext cx="9297698" cy="4258269"/>
          </a:xfrm>
        </p:spPr>
      </p:pic>
    </p:spTree>
    <p:extLst>
      <p:ext uri="{BB962C8B-B14F-4D97-AF65-F5344CB8AC3E}">
        <p14:creationId xmlns:p14="http://schemas.microsoft.com/office/powerpoint/2010/main" val="302383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4D247-9DAB-457B-91D7-8DFD152F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1.5.3 </a:t>
            </a:r>
            <a:r>
              <a:rPr lang="zh-CN" altLang="en-US" dirty="0"/>
              <a:t>拒绝选项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1D9CBC-7CC6-4019-B2FE-7E9379F3C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306" y="2406080"/>
            <a:ext cx="9697803" cy="408679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8AFDA3-5E31-4265-A878-7598CEE4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16" y="1166804"/>
            <a:ext cx="931675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3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20090-7A0F-4040-A576-A0DF39CE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83" y="365125"/>
            <a:ext cx="10515600" cy="4351338"/>
          </a:xfrm>
        </p:spPr>
        <p:txBody>
          <a:bodyPr/>
          <a:lstStyle/>
          <a:p>
            <a:r>
              <a:rPr lang="zh-CN" altLang="en-US" dirty="0"/>
              <a:t>引⼊⼀个阈值</a:t>
            </a:r>
            <a:r>
              <a:rPr lang="en-US" altLang="zh-CN" dirty="0"/>
              <a:t>θ</a:t>
            </a:r>
            <a:r>
              <a:rPr lang="zh-CN" altLang="en-US" dirty="0"/>
              <a:t>，拒绝后验概 率</a:t>
            </a:r>
            <a:r>
              <a:rPr lang="en-US" altLang="zh-CN" dirty="0"/>
              <a:t>p(Ck | x)</a:t>
            </a:r>
            <a:r>
              <a:rPr lang="zh-CN" altLang="en-US" dirty="0"/>
              <a:t>的最⼤值⼩于等于</a:t>
            </a:r>
            <a:r>
              <a:rPr lang="en-US" altLang="zh-CN" dirty="0"/>
              <a:t>θ</a:t>
            </a:r>
            <a:r>
              <a:rPr lang="zh-CN" altLang="en-US" dirty="0"/>
              <a:t>的那些输⼊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FBBD0A-0A4B-432A-88B8-60FE604F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17" y="1447045"/>
            <a:ext cx="9945488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73BD9-E3F9-46E1-9F34-448BECCD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1.5.4 </a:t>
            </a:r>
            <a:r>
              <a:rPr lang="zh-CN" altLang="en-US" dirty="0"/>
              <a:t>推断和决策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2A00B-1A24-4FF2-B87E-4A2DACC6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C5A1B-833C-4408-AE41-CC74940B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1" y="1690688"/>
            <a:ext cx="11860897" cy="14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98F1B-5C66-4834-8A1F-A71DDF17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三种不同的⽅法来解决决策问题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662814-6C03-49CA-A713-E640F1C2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125" y="2134133"/>
            <a:ext cx="9497750" cy="3734321"/>
          </a:xfrm>
        </p:spPr>
      </p:pic>
    </p:spTree>
    <p:extLst>
      <p:ext uri="{BB962C8B-B14F-4D97-AF65-F5344CB8AC3E}">
        <p14:creationId xmlns:p14="http://schemas.microsoft.com/office/powerpoint/2010/main" val="362624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50EEA-D252-403B-970A-74499660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B59E609-346A-40E2-A84E-CB4F8B1E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A3F2B8-EAE3-4E91-8FD3-857225CC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02" y="2392376"/>
            <a:ext cx="10931386" cy="15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0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3A873-5A29-45DC-BF77-B522C1E7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这三种⽅法的相对优势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86C89-373C-4E10-90CC-29BE9791C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(a)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求解东西多</a:t>
            </a:r>
            <a:endParaRPr lang="en-US" altLang="zh-CN" dirty="0"/>
          </a:p>
          <a:p>
            <a:pPr lvl="1"/>
            <a:r>
              <a:rPr lang="zh-CN" altLang="en-US" dirty="0"/>
              <a:t>需要大量数据</a:t>
            </a:r>
            <a:endParaRPr lang="en-US" altLang="zh-CN" dirty="0"/>
          </a:p>
          <a:p>
            <a:pPr lvl="1"/>
            <a:r>
              <a:rPr lang="zh-CN" altLang="en-US" dirty="0"/>
              <a:t>先验概率</a:t>
            </a:r>
            <a:r>
              <a:rPr lang="en-US" altLang="zh-CN" dirty="0"/>
              <a:t>p(Ck)</a:t>
            </a:r>
            <a:r>
              <a:rPr lang="zh-CN" altLang="en-US" dirty="0"/>
              <a:t>经常能够根据训练数据集⾥的 每个类别的数据点所占的⽐例简单地估计出来。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37EBBC-8C4A-45B4-A39E-2C1CE00B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84" y="4750959"/>
            <a:ext cx="9392961" cy="838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AC7A64-9C28-422F-94A9-3726F5D3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73583"/>
            <a:ext cx="905953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330BD-108C-4EA8-B852-76C8EB62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889CE4-19D0-4630-A3A5-73633B3A0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471" y="5006938"/>
            <a:ext cx="9526329" cy="12955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AC8076-43ED-416B-9AA9-0424F4CB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2" y="57461"/>
            <a:ext cx="7845019" cy="46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F1942-AE30-4BA6-91D8-402299A4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需要后验的理由！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171E0-0B1A-40A2-9AAF-E2140931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最⼩化风险。</a:t>
            </a:r>
            <a:endParaRPr lang="en-US" altLang="zh-CN" dirty="0"/>
          </a:p>
          <a:p>
            <a:r>
              <a:rPr lang="zh-CN" altLang="en-US" dirty="0"/>
              <a:t>拒绝选项。</a:t>
            </a:r>
            <a:endParaRPr lang="en-US" altLang="zh-CN" dirty="0"/>
          </a:p>
          <a:p>
            <a:r>
              <a:rPr lang="zh-CN" altLang="en-US" dirty="0"/>
              <a:t>补偿类先验概率。</a:t>
            </a:r>
            <a:endParaRPr lang="en-US" altLang="zh-CN" dirty="0"/>
          </a:p>
          <a:p>
            <a:r>
              <a:rPr lang="zh-CN" altLang="en-US" dirty="0"/>
              <a:t>组合模型。</a:t>
            </a:r>
          </a:p>
        </p:txBody>
      </p:sp>
    </p:spTree>
    <p:extLst>
      <p:ext uri="{BB962C8B-B14F-4D97-AF65-F5344CB8AC3E}">
        <p14:creationId xmlns:p14="http://schemas.microsoft.com/office/powerpoint/2010/main" val="342672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D00BB-F18C-46ED-915B-153B9111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需要后验的理由！  </a:t>
            </a:r>
            <a:r>
              <a:rPr lang="en-US" altLang="zh-CN" dirty="0"/>
              <a:t> </a:t>
            </a:r>
            <a:r>
              <a:rPr lang="zh-CN" altLang="en-US" dirty="0"/>
              <a:t>最⼩化风险。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4DB000-0369-4C08-887E-264715339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28" y="2717525"/>
            <a:ext cx="7634224" cy="2117522"/>
          </a:xfrm>
        </p:spPr>
      </p:pic>
    </p:spTree>
    <p:extLst>
      <p:ext uri="{BB962C8B-B14F-4D97-AF65-F5344CB8AC3E}">
        <p14:creationId xmlns:p14="http://schemas.microsoft.com/office/powerpoint/2010/main" val="223236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D9D23-D2FC-49CC-AF2C-7995BEFE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决策论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D5156-F9AE-4120-A943-B30EC831A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1.5.1 </a:t>
            </a:r>
            <a:r>
              <a:rPr lang="zh-CN" altLang="en-US" dirty="0"/>
              <a:t>最小化错误分类率</a:t>
            </a:r>
            <a:endParaRPr lang="en-US" altLang="zh-CN" dirty="0"/>
          </a:p>
          <a:p>
            <a:r>
              <a:rPr lang="en-US" altLang="zh-CN" dirty="0"/>
              <a:t>1.5.2 </a:t>
            </a:r>
            <a:r>
              <a:rPr lang="zh-CN" altLang="en-US" dirty="0"/>
              <a:t>最小化期望损失</a:t>
            </a:r>
            <a:endParaRPr lang="en-US" altLang="zh-CN" dirty="0"/>
          </a:p>
          <a:p>
            <a:r>
              <a:rPr lang="en-US" altLang="zh-CN" dirty="0"/>
              <a:t>1.5.3 </a:t>
            </a:r>
            <a:r>
              <a:rPr lang="zh-CN" altLang="en-US" dirty="0"/>
              <a:t>拒绝选项</a:t>
            </a:r>
            <a:endParaRPr lang="en-US" altLang="zh-CN" dirty="0"/>
          </a:p>
          <a:p>
            <a:r>
              <a:rPr lang="en-US" altLang="zh-CN" dirty="0"/>
              <a:t>1.5.4 </a:t>
            </a:r>
            <a:r>
              <a:rPr lang="zh-CN" altLang="en-US" dirty="0"/>
              <a:t>推断和决策</a:t>
            </a:r>
            <a:endParaRPr lang="en-US" altLang="zh-CN" dirty="0"/>
          </a:p>
          <a:p>
            <a:r>
              <a:rPr lang="en-US" altLang="zh-CN" dirty="0"/>
              <a:t>1.5.5 </a:t>
            </a:r>
            <a:r>
              <a:rPr lang="zh-CN" altLang="en-US" dirty="0"/>
              <a:t>回归问题的损失函数</a:t>
            </a:r>
            <a:endParaRPr lang="en-US" altLang="zh-CN" dirty="0"/>
          </a:p>
          <a:p>
            <a:pPr lvl="1"/>
            <a:r>
              <a:rPr lang="zh-CN" altLang="en-US" dirty="0"/>
              <a:t>前置知识点 ：变分法</a:t>
            </a:r>
          </a:p>
        </p:txBody>
      </p:sp>
    </p:spTree>
    <p:extLst>
      <p:ext uri="{BB962C8B-B14F-4D97-AF65-F5344CB8AC3E}">
        <p14:creationId xmlns:p14="http://schemas.microsoft.com/office/powerpoint/2010/main" val="52569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78E29-4C54-420B-B631-E86CB65C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15A95B-D290-4105-87A3-2FCEA6BF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F7520D-E487-4A77-BBC3-E92498D9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2484785"/>
            <a:ext cx="903096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57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F723D-C308-4545-AE28-984AEA4C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3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需要后验的理由！ 补偿类先验概率。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平衡数据集后，补偿 修改训练数据造成的影响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D36577-5F6D-43CB-91E5-DFE7D575B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953" y="2873111"/>
            <a:ext cx="5257115" cy="18576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8A392D-F00E-43E8-9EF4-A1F48555CE31}"/>
              </a:ext>
            </a:extLst>
          </p:cNvPr>
          <p:cNvSpPr txBox="1"/>
          <p:nvPr/>
        </p:nvSpPr>
        <p:spPr>
          <a:xfrm>
            <a:off x="416489" y="5438807"/>
            <a:ext cx="10255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根据公式（</a:t>
            </a:r>
            <a:r>
              <a:rPr lang="en-US" altLang="zh-CN" dirty="0"/>
              <a:t>1.82</a:t>
            </a:r>
            <a:r>
              <a:rPr lang="zh-CN" altLang="en-US" dirty="0"/>
              <a:t>）的贝叶斯定理，我们看到后验概率正⽐于先验概率，⽽先验概率可以表⽰为每个类别的数据点所占的⽐例。因此我们可以把从⼈造的平衡 数据中得到的后验概率除以数据集⾥的类⽐例，再乘以我们想要应⽤模型的⽬标⼈群中类 别的⽐例即可。最后，我们需要归⼀化来保证新的后验概率之和等于</a:t>
            </a:r>
            <a:r>
              <a:rPr lang="en-US" altLang="zh-CN" dirty="0"/>
              <a:t>1</a:t>
            </a:r>
            <a:r>
              <a:rPr lang="zh-CN" altLang="en-US" dirty="0"/>
              <a:t>。注意，如果我们 直接学习⼀个判别函数⽽不确定后验概率，这个步骤就⽆法进⾏。</a:t>
            </a:r>
          </a:p>
        </p:txBody>
      </p:sp>
    </p:spTree>
    <p:extLst>
      <p:ext uri="{BB962C8B-B14F-4D97-AF65-F5344CB8AC3E}">
        <p14:creationId xmlns:p14="http://schemas.microsoft.com/office/powerpoint/2010/main" val="76313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6A5B8-104E-4FB5-A1C2-BD076051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需要后验的理由！    组合模型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12DCBE-C233-412D-BBAA-29A7376E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170" y="1690688"/>
            <a:ext cx="7913515" cy="2798885"/>
          </a:xfrm>
        </p:spPr>
      </p:pic>
    </p:spTree>
    <p:extLst>
      <p:ext uri="{BB962C8B-B14F-4D97-AF65-F5344CB8AC3E}">
        <p14:creationId xmlns:p14="http://schemas.microsoft.com/office/powerpoint/2010/main" val="254882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29C75-5C11-4CD2-8BD2-444703CE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1.5.5 </a:t>
            </a:r>
            <a:r>
              <a:rPr lang="zh-CN" altLang="en-US" dirty="0"/>
              <a:t>回归问题的损失函数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5946-8507-4FF1-8512-03060E3C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变分法</a:t>
            </a:r>
            <a:endParaRPr lang="en-US" altLang="zh-CN" dirty="0"/>
          </a:p>
          <a:p>
            <a:r>
              <a:rPr lang="zh-CN" altLang="en-US" dirty="0"/>
              <a:t>回归问题的损失函数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920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52092-6EA4-493E-A582-2C4E4FBD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变分法</a:t>
            </a:r>
            <a:r>
              <a:rPr lang="en-US" altLang="zh-CN" dirty="0"/>
              <a:t>-</a:t>
            </a:r>
            <a:r>
              <a:rPr lang="zh-CN" altLang="en-US" dirty="0"/>
              <a:t>附录</a:t>
            </a:r>
            <a:r>
              <a:rPr lang="en-US" altLang="zh-CN" dirty="0"/>
              <a:t>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8C4013-A592-4E09-98A9-33557389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4389" y="1032289"/>
            <a:ext cx="6569205" cy="4926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DDFC77-9AEC-4D6D-A230-57BC723B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98" y="0"/>
            <a:ext cx="6302986" cy="6858000"/>
          </a:xfrm>
          <a:prstGeom prst="rect">
            <a:avLst/>
          </a:prstGeom>
        </p:spPr>
      </p:pic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4780DE1-A599-4F4B-AF6B-22D59FEA3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以及 </a:t>
            </a:r>
            <a:r>
              <a:rPr lang="en-US" altLang="zh-CN" dirty="0"/>
              <a:t>《</a:t>
            </a:r>
            <a:r>
              <a:rPr lang="zh-CN" altLang="en-US" dirty="0"/>
              <a:t>变分法基础</a:t>
            </a:r>
            <a:r>
              <a:rPr lang="en-US" altLang="zh-CN" dirty="0"/>
              <a:t>》 53</a:t>
            </a:r>
            <a:r>
              <a:rPr lang="zh-CN" altLang="en-US" dirty="0"/>
              <a:t>页 </a:t>
            </a:r>
            <a:endParaRPr lang="en-US" altLang="zh-CN" dirty="0"/>
          </a:p>
          <a:p>
            <a:r>
              <a:rPr lang="zh-CN" altLang="en-US" dirty="0"/>
              <a:t>关于增量的推导</a:t>
            </a:r>
          </a:p>
        </p:txBody>
      </p:sp>
    </p:spTree>
    <p:extLst>
      <p:ext uri="{BB962C8B-B14F-4D97-AF65-F5344CB8AC3E}">
        <p14:creationId xmlns:p14="http://schemas.microsoft.com/office/powerpoint/2010/main" val="238058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8BEE3-18E8-4EA2-8891-B6C59B63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1.5.5 </a:t>
            </a:r>
            <a:r>
              <a:rPr lang="zh-CN" altLang="en-US" dirty="0"/>
              <a:t>回归问题的损失函数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F5747-47AD-4221-8659-255C70489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做</a:t>
            </a:r>
            <a:r>
              <a:rPr lang="en-US" altLang="zh-CN" dirty="0"/>
              <a:t>ppt</a:t>
            </a:r>
            <a:r>
              <a:rPr lang="zh-CN" altLang="en-US" dirty="0"/>
              <a:t>真累，直接看书吧</a:t>
            </a:r>
          </a:p>
        </p:txBody>
      </p:sp>
    </p:spTree>
    <p:extLst>
      <p:ext uri="{BB962C8B-B14F-4D97-AF65-F5344CB8AC3E}">
        <p14:creationId xmlns:p14="http://schemas.microsoft.com/office/powerpoint/2010/main" val="166157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06CF9-E8A4-481A-AA3B-4C4B764E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5FD59-4BA0-4D7A-8B4D-5294398B8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概率论提供给我们⼀个⾃始⾄终的数学框架来量化和计算不确定性。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当决策论与概率论结合的时候，我们能够在涉及到不确定性的情况下做出最优的决策。</a:t>
            </a:r>
          </a:p>
        </p:txBody>
      </p:sp>
    </p:spTree>
    <p:extLst>
      <p:ext uri="{BB962C8B-B14F-4D97-AF65-F5344CB8AC3E}">
        <p14:creationId xmlns:p14="http://schemas.microsoft.com/office/powerpoint/2010/main" val="370328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82C9D-6544-4F8F-AC24-36554F31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假设我们有⼀个</a:t>
            </a:r>
            <a:r>
              <a:rPr lang="zh-CN" altLang="en-US" dirty="0">
                <a:solidFill>
                  <a:srgbClr val="FF0000"/>
                </a:solidFill>
              </a:rPr>
              <a:t>输⼊向量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/>
              <a:t>和对应的⽬标</a:t>
            </a:r>
            <a:r>
              <a:rPr lang="zh-CN" altLang="en-US" dirty="0">
                <a:solidFill>
                  <a:srgbClr val="FF0000"/>
                </a:solidFill>
              </a:rPr>
              <a:t>值向量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，我们的⽬标是对于⼀个</a:t>
            </a:r>
            <a:r>
              <a:rPr lang="zh-CN" altLang="en-US" dirty="0">
                <a:solidFill>
                  <a:srgbClr val="FF0000"/>
                </a:solidFill>
              </a:rPr>
              <a:t>新的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值，预测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。对于</a:t>
            </a:r>
            <a:r>
              <a:rPr lang="zh-CN" altLang="en-US" dirty="0">
                <a:solidFill>
                  <a:srgbClr val="FF0000"/>
                </a:solidFill>
              </a:rPr>
              <a:t>回归问题，</a:t>
            </a:r>
            <a:r>
              <a:rPr lang="en-US" altLang="zh-CN" dirty="0"/>
              <a:t>t</a:t>
            </a:r>
            <a:r>
              <a:rPr lang="zh-CN" altLang="en-US" dirty="0"/>
              <a:t>由</a:t>
            </a:r>
            <a:r>
              <a:rPr lang="zh-CN" altLang="en-US" dirty="0">
                <a:solidFill>
                  <a:srgbClr val="FF0000"/>
                </a:solidFill>
              </a:rPr>
              <a:t>连续</a:t>
            </a:r>
            <a:r>
              <a:rPr lang="zh-CN" altLang="en-US" dirty="0"/>
              <a:t>变量组成，⽽对于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问题，</a:t>
            </a:r>
            <a:r>
              <a:rPr lang="en-US" altLang="zh-CN" dirty="0"/>
              <a:t>t</a:t>
            </a:r>
            <a:r>
              <a:rPr lang="zh-CN" altLang="en-US" dirty="0"/>
              <a:t>表⽰类别标签。</a:t>
            </a:r>
            <a:r>
              <a:rPr lang="zh-CN" altLang="en-US" dirty="0">
                <a:solidFill>
                  <a:srgbClr val="FF0000"/>
                </a:solidFill>
              </a:rPr>
              <a:t>联合概率分布</a:t>
            </a:r>
            <a:r>
              <a:rPr lang="en-US" altLang="zh-CN" dirty="0">
                <a:solidFill>
                  <a:srgbClr val="FF0000"/>
                </a:solidFill>
              </a:rPr>
              <a:t>p(x, t)</a:t>
            </a:r>
            <a:r>
              <a:rPr lang="zh-CN" altLang="en-US" dirty="0">
                <a:solidFill>
                  <a:srgbClr val="FF0000"/>
                </a:solidFill>
              </a:rPr>
              <a:t>完整地总结了与这些变量相关的不确定性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从训练数据集中确定</a:t>
            </a:r>
            <a:r>
              <a:rPr lang="en-US" altLang="zh-CN" dirty="0">
                <a:solidFill>
                  <a:srgbClr val="FF0000"/>
                </a:solidFill>
              </a:rPr>
              <a:t>p(x, t)</a:t>
            </a:r>
            <a:r>
              <a:rPr lang="zh-CN" altLang="en-US" dirty="0">
                <a:solidFill>
                  <a:srgbClr val="FF0000"/>
                </a:solidFill>
              </a:rPr>
              <a:t>是推断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inference</a:t>
            </a:r>
            <a:r>
              <a:rPr lang="zh-CN" altLang="en-US" dirty="0">
                <a:solidFill>
                  <a:srgbClr val="FF0000"/>
                </a:solidFill>
              </a:rPr>
              <a:t>）问题的⼀个例⼦</a:t>
            </a:r>
            <a:r>
              <a:rPr lang="zh-CN" altLang="en-US" dirty="0"/>
              <a:t>，并且通常是⼀个⾮常难的问题。对这种问题的解答是本书⼤部分内容的主题。但是在⼀个实际应⽤中，我们经常必须对</a:t>
            </a:r>
            <a:r>
              <a:rPr lang="en-US" altLang="zh-CN" dirty="0"/>
              <a:t>t</a:t>
            </a:r>
            <a:r>
              <a:rPr lang="zh-CN" altLang="en-US" dirty="0"/>
              <a:t>的值做出具体的预测，或者更⼀般地，根据我们对于</a:t>
            </a:r>
            <a:r>
              <a:rPr lang="en-US" altLang="zh-CN" dirty="0"/>
              <a:t>t</a:t>
            </a:r>
            <a:r>
              <a:rPr lang="zh-CN" altLang="en-US" dirty="0"/>
              <a:t>的可能取值的理解，采取⼀个具体的动作。这⼀⽅⾯就是决策论的主题</a:t>
            </a:r>
          </a:p>
        </p:txBody>
      </p:sp>
    </p:spTree>
    <p:extLst>
      <p:ext uri="{BB962C8B-B14F-4D97-AF65-F5344CB8AC3E}">
        <p14:creationId xmlns:p14="http://schemas.microsoft.com/office/powerpoint/2010/main" val="18227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61586-39B3-4BE4-A10A-208E053A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48977-8FA5-4CD3-9E30-6983232A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44953-F6C5-40BD-B57E-E947E06F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8" y="1596480"/>
            <a:ext cx="11895872" cy="31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A7659-E44B-4E01-A3CA-050F8B59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155372-C946-46B5-9AB8-A7224B54A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891" y="4153751"/>
            <a:ext cx="9431066" cy="1047896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EAB8D8-FA29-4462-92B6-0C44A05B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891" y="365125"/>
            <a:ext cx="960254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4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77025-6E77-4C3E-8642-6375647D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40" y="76189"/>
            <a:ext cx="6226479" cy="1000212"/>
          </a:xfrm>
        </p:spPr>
        <p:txBody>
          <a:bodyPr/>
          <a:lstStyle/>
          <a:p>
            <a:r>
              <a:rPr lang="en-US" altLang="zh-CN" dirty="0"/>
              <a:t>1.5.1 </a:t>
            </a:r>
            <a:r>
              <a:rPr lang="zh-CN" altLang="en-US" dirty="0"/>
              <a:t>最⼩化错误分类率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5319BE-2425-4908-B84C-693D29BC6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6638"/>
            <a:ext cx="7344800" cy="116221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4BDC2B-BC14-4362-8867-43F40578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00" y="188925"/>
            <a:ext cx="4644407" cy="27852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D7209F-85F7-4A3D-A094-2583B3191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70" y="3807202"/>
            <a:ext cx="11219743" cy="19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3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F8652-709E-4115-94A5-D0634CB0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27C7C0-1D17-49EC-B6A1-1BE2B2DE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F7AF58-3C3A-4EA1-9E29-DC1C83F7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78" y="2126592"/>
            <a:ext cx="966922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5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6FE7-4FE3-4E4C-92D9-BFAA0A13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37548" cy="712113"/>
          </a:xfrm>
        </p:spPr>
        <p:txBody>
          <a:bodyPr/>
          <a:lstStyle/>
          <a:p>
            <a:r>
              <a:rPr lang="en-US" altLang="zh-CN" dirty="0"/>
              <a:t>1.5.2 </a:t>
            </a:r>
            <a:r>
              <a:rPr lang="zh-CN" altLang="en-US" dirty="0"/>
              <a:t>最⼩化期望损失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4D9886-640D-4B47-9002-AF238D044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098" y="1879886"/>
            <a:ext cx="9697803" cy="2915057"/>
          </a:xfrm>
        </p:spPr>
      </p:pic>
    </p:spTree>
    <p:extLst>
      <p:ext uri="{BB962C8B-B14F-4D97-AF65-F5344CB8AC3E}">
        <p14:creationId xmlns:p14="http://schemas.microsoft.com/office/powerpoint/2010/main" val="229899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582</Words>
  <Application>Microsoft Office PowerPoint</Application>
  <PresentationFormat>宽屏</PresentationFormat>
  <Paragraphs>44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PRML</vt:lpstr>
      <vt:lpstr>1.5 决策论</vt:lpstr>
      <vt:lpstr>PowerPoint 演示文稿</vt:lpstr>
      <vt:lpstr>PowerPoint 演示文稿</vt:lpstr>
      <vt:lpstr>PowerPoint 演示文稿</vt:lpstr>
      <vt:lpstr>PowerPoint 演示文稿</vt:lpstr>
      <vt:lpstr>1.5.1 最⼩化错误分类率</vt:lpstr>
      <vt:lpstr>PowerPoint 演示文稿</vt:lpstr>
      <vt:lpstr>1.5.2 最⼩化期望损失</vt:lpstr>
      <vt:lpstr>最优解是使损失函数最⼩的解</vt:lpstr>
      <vt:lpstr>1.5.3 拒绝选项 </vt:lpstr>
      <vt:lpstr>PowerPoint 演示文稿</vt:lpstr>
      <vt:lpstr>1.5.4 推断和决策</vt:lpstr>
      <vt:lpstr>三种不同的⽅法来解决决策问题</vt:lpstr>
      <vt:lpstr>PowerPoint 演示文稿</vt:lpstr>
      <vt:lpstr>这三种⽅法的相对优势</vt:lpstr>
      <vt:lpstr>PowerPoint 演示文稿</vt:lpstr>
      <vt:lpstr>需要后验的理由！</vt:lpstr>
      <vt:lpstr>需要后验的理由！   最⼩化风险。</vt:lpstr>
      <vt:lpstr>PowerPoint 演示文稿</vt:lpstr>
      <vt:lpstr>需要后验的理由！ 补偿类先验概率。  平衡数据集后，补偿 修改训练数据造成的影响</vt:lpstr>
      <vt:lpstr>需要后验的理由！    组合模型</vt:lpstr>
      <vt:lpstr>1.5.5 回归问题的损失函数</vt:lpstr>
      <vt:lpstr>变分法-附录D</vt:lpstr>
      <vt:lpstr>1.5.5 回归问题的损失函数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PRML</dc:title>
  <dc:creator>于 晓杰</dc:creator>
  <cp:lastModifiedBy>于 晓杰</cp:lastModifiedBy>
  <cp:revision>7</cp:revision>
  <dcterms:created xsi:type="dcterms:W3CDTF">2021-03-14T10:45:35Z</dcterms:created>
  <dcterms:modified xsi:type="dcterms:W3CDTF">2021-03-14T12:13:23Z</dcterms:modified>
</cp:coreProperties>
</file>